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3" r:id="rId1"/>
  </p:sldMasterIdLst>
  <p:notesMasterIdLst>
    <p:notesMasterId r:id="rId7"/>
  </p:notesMasterIdLst>
  <p:handoutMasterIdLst>
    <p:handoutMasterId r:id="rId8"/>
  </p:handoutMasterIdLst>
  <p:sldIdLst>
    <p:sldId id="639" r:id="rId2"/>
    <p:sldId id="738" r:id="rId3"/>
    <p:sldId id="740" r:id="rId4"/>
    <p:sldId id="741" r:id="rId5"/>
    <p:sldId id="651" r:id="rId6"/>
  </p:sldIdLst>
  <p:sldSz cx="9906000" cy="6858000" type="A4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ED7D31"/>
    <a:srgbClr val="5B9BD5"/>
    <a:srgbClr val="DAE3F3"/>
    <a:srgbClr val="FFCDA1"/>
    <a:srgbClr val="990000"/>
    <a:srgbClr val="000099"/>
    <a:srgbClr val="680000"/>
    <a:srgbClr val="C11C0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1" autoAdjust="0"/>
    <p:restoredTop sz="93519" autoAdjust="0"/>
  </p:normalViewPr>
  <p:slideViewPr>
    <p:cSldViewPr>
      <p:cViewPr>
        <p:scale>
          <a:sx n="100" d="100"/>
          <a:sy n="100" d="100"/>
        </p:scale>
        <p:origin x="654" y="25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20" y="-78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A7-E73E-4231-B76B-892E832F3388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2540B-E334-40DA-8D4C-FE7F27FBA9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072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7B56E99-B1E3-40ED-852F-9085FB209A66}" type="datetimeFigureOut">
              <a:rPr lang="zh-TW" altLang="en-US"/>
              <a:pPr/>
              <a:t>2019/6/18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1B22440-9619-4DF3-814E-E27D79084AE1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008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2788" y="746125"/>
            <a:ext cx="5381625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1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2788" y="746125"/>
            <a:ext cx="5381625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7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FCD3B-DA9F-F342-B78A-BC5A81248668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C081A3-6399-C347-9765-7980FC96A808}"/>
              </a:ext>
            </a:extLst>
          </p:cNvPr>
          <p:cNvSpPr/>
          <p:nvPr userDrawn="1"/>
        </p:nvSpPr>
        <p:spPr>
          <a:xfrm>
            <a:off x="0" y="0"/>
            <a:ext cx="4953000" cy="76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72CC17-9AEA-8244-A3BD-E27C00A03E60}"/>
              </a:ext>
            </a:extLst>
          </p:cNvPr>
          <p:cNvSpPr/>
          <p:nvPr userDrawn="1"/>
        </p:nvSpPr>
        <p:spPr>
          <a:xfrm>
            <a:off x="4953000" y="0"/>
            <a:ext cx="4953000" cy="762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153E89-F449-9842-A45C-4D78459B6AC4}"/>
              </a:ext>
            </a:extLst>
          </p:cNvPr>
          <p:cNvSpPr/>
          <p:nvPr userDrawn="1"/>
        </p:nvSpPr>
        <p:spPr>
          <a:xfrm>
            <a:off x="0" y="6477000"/>
            <a:ext cx="4953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83FD37-D111-1047-98D9-64A1D217DA39}"/>
              </a:ext>
            </a:extLst>
          </p:cNvPr>
          <p:cNvSpPr/>
          <p:nvPr userDrawn="1"/>
        </p:nvSpPr>
        <p:spPr>
          <a:xfrm>
            <a:off x="4953000" y="6477000"/>
            <a:ext cx="4953000" cy="381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A9D5AF4-FD20-314C-903E-15DD52778A46}"/>
              </a:ext>
            </a:extLst>
          </p:cNvPr>
          <p:cNvGrpSpPr/>
          <p:nvPr userDrawn="1"/>
        </p:nvGrpSpPr>
        <p:grpSpPr>
          <a:xfrm>
            <a:off x="7315200" y="73780"/>
            <a:ext cx="2590800" cy="813184"/>
            <a:chOff x="7315200" y="73780"/>
            <a:chExt cx="2590800" cy="81318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341F4D-D82C-4A47-B7A6-701EC927FB6C}"/>
                </a:ext>
              </a:extLst>
            </p:cNvPr>
            <p:cNvSpPr/>
            <p:nvPr userDrawn="1"/>
          </p:nvSpPr>
          <p:spPr>
            <a:xfrm>
              <a:off x="7685191" y="84666"/>
              <a:ext cx="2220809" cy="677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5269BD3-503E-DB42-9091-CCB598C38A51}"/>
                </a:ext>
              </a:extLst>
            </p:cNvPr>
            <p:cNvGrpSpPr/>
            <p:nvPr userDrawn="1"/>
          </p:nvGrpSpPr>
          <p:grpSpPr>
            <a:xfrm>
              <a:off x="7315200" y="73780"/>
              <a:ext cx="2510107" cy="813184"/>
              <a:chOff x="7272181" y="-139846"/>
              <a:chExt cx="2510107" cy="813184"/>
            </a:xfrm>
          </p:grpSpPr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4B753F2C-CD65-A443-8098-5E056EDAA759}"/>
                  </a:ext>
                </a:extLst>
              </p:cNvPr>
              <p:cNvSpPr/>
              <p:nvPr userDrawn="1"/>
            </p:nvSpPr>
            <p:spPr>
              <a:xfrm rot="10800000" flipV="1">
                <a:off x="7272181" y="-139846"/>
                <a:ext cx="369991" cy="724831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5304F990-DE6A-274E-B0E1-0B6B5A0D1AE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7513221" y="-128960"/>
                <a:ext cx="2269067" cy="802298"/>
                <a:chOff x="7226377" y="-62341"/>
                <a:chExt cx="2497667" cy="883127"/>
              </a:xfrm>
            </p:grpSpPr>
            <p:sp>
              <p:nvSpPr>
                <p:cNvPr id="16" name="橢圓 15">
                  <a:extLst>
                    <a:ext uri="{FF2B5EF4-FFF2-40B4-BE49-F238E27FC236}">
                      <a16:creationId xmlns:a16="http://schemas.microsoft.com/office/drawing/2014/main" id="{6A024D43-43C8-A94E-972A-8259A7DF20D6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67600" y="244786"/>
                  <a:ext cx="576000" cy="57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17251123-B0F9-C14B-B5A9-B207B996DF8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6377" y="-62341"/>
                  <a:ext cx="2497667" cy="74557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080137B-87DA-854E-955F-A3881A67CB83}"/>
              </a:ext>
            </a:extLst>
          </p:cNvPr>
          <p:cNvSpPr txBox="1"/>
          <p:nvPr userDrawn="1"/>
        </p:nvSpPr>
        <p:spPr>
          <a:xfrm>
            <a:off x="328572" y="6513611"/>
            <a:ext cx="428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err="1" smtClean="0">
                <a:solidFill>
                  <a:schemeClr val="bg1"/>
                </a:solidFill>
              </a:rPr>
              <a:t>Hsuan</a:t>
            </a:r>
            <a:r>
              <a:rPr lang="en-US" altLang="zh-TW" sz="1400" b="1" dirty="0" smtClean="0">
                <a:solidFill>
                  <a:schemeClr val="bg1"/>
                </a:solidFill>
              </a:rPr>
              <a:t>-Wen Lu, </a:t>
            </a:r>
            <a:r>
              <a:rPr lang="en-US" altLang="zh-TW" sz="1400" b="1" dirty="0">
                <a:solidFill>
                  <a:schemeClr val="bg1"/>
                </a:solidFill>
              </a:rPr>
              <a:t>National Cheng Kung University</a:t>
            </a:r>
            <a:endParaRPr kumimoji="1" lang="zh-TW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3CB1-91C7-2F4A-B257-D656F7CA3CF3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070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20ACF-B985-A74D-A4CA-792D8E368B71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620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9B75-DEFA-E747-B6F9-BDC3E467587A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9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7230628-A6BB-344C-8D0F-E082084C654D}"/>
              </a:ext>
            </a:extLst>
          </p:cNvPr>
          <p:cNvSpPr/>
          <p:nvPr userDrawn="1"/>
        </p:nvSpPr>
        <p:spPr>
          <a:xfrm>
            <a:off x="0" y="0"/>
            <a:ext cx="4953000" cy="76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00CD9B-001A-4445-9696-90E0BF38661F}"/>
              </a:ext>
            </a:extLst>
          </p:cNvPr>
          <p:cNvSpPr/>
          <p:nvPr userDrawn="1"/>
        </p:nvSpPr>
        <p:spPr>
          <a:xfrm>
            <a:off x="4953000" y="0"/>
            <a:ext cx="4953000" cy="762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51E03-25AB-B34C-948E-D6DFAB901F1C}"/>
              </a:ext>
            </a:extLst>
          </p:cNvPr>
          <p:cNvSpPr/>
          <p:nvPr userDrawn="1"/>
        </p:nvSpPr>
        <p:spPr>
          <a:xfrm>
            <a:off x="0" y="6477000"/>
            <a:ext cx="4953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253FB6-BBC8-774B-A462-2FA0C188726B}"/>
              </a:ext>
            </a:extLst>
          </p:cNvPr>
          <p:cNvSpPr/>
          <p:nvPr userDrawn="1"/>
        </p:nvSpPr>
        <p:spPr>
          <a:xfrm>
            <a:off x="4953000" y="6477000"/>
            <a:ext cx="4953000" cy="381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9D8B12CE-8531-5446-B0C4-EAEF3D09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000"/>
            <a:ext cx="457200" cy="357465"/>
          </a:xfrm>
        </p:spPr>
        <p:txBody>
          <a:bodyPr/>
          <a:lstStyle>
            <a:lvl1pPr algn="ctr">
              <a:defRPr sz="10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CA2C4BDA-3046-064C-B4CC-3D14588ADE1C}"/>
              </a:ext>
            </a:extLst>
          </p:cNvPr>
          <p:cNvGrpSpPr/>
          <p:nvPr userDrawn="1"/>
        </p:nvGrpSpPr>
        <p:grpSpPr>
          <a:xfrm>
            <a:off x="7315200" y="73780"/>
            <a:ext cx="2590800" cy="813184"/>
            <a:chOff x="7315200" y="73780"/>
            <a:chExt cx="2590800" cy="81318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01C874D-F4AC-D547-A740-BFD41FD079DB}"/>
                </a:ext>
              </a:extLst>
            </p:cNvPr>
            <p:cNvSpPr/>
            <p:nvPr userDrawn="1"/>
          </p:nvSpPr>
          <p:spPr>
            <a:xfrm>
              <a:off x="7685191" y="84666"/>
              <a:ext cx="2220809" cy="677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C816A36C-DA65-374D-BA6D-BE21D69443AA}"/>
                </a:ext>
              </a:extLst>
            </p:cNvPr>
            <p:cNvGrpSpPr/>
            <p:nvPr userDrawn="1"/>
          </p:nvGrpSpPr>
          <p:grpSpPr>
            <a:xfrm>
              <a:off x="7315200" y="73780"/>
              <a:ext cx="2510107" cy="813184"/>
              <a:chOff x="7272181" y="-139846"/>
              <a:chExt cx="2510107" cy="813184"/>
            </a:xfrm>
          </p:grpSpPr>
          <p:sp>
            <p:nvSpPr>
              <p:cNvPr id="55" name="直角三角形 54">
                <a:extLst>
                  <a:ext uri="{FF2B5EF4-FFF2-40B4-BE49-F238E27FC236}">
                    <a16:creationId xmlns:a16="http://schemas.microsoft.com/office/drawing/2014/main" id="{CBCF23F0-082B-6B4A-82D9-841184A33A42}"/>
                  </a:ext>
                </a:extLst>
              </p:cNvPr>
              <p:cNvSpPr/>
              <p:nvPr userDrawn="1"/>
            </p:nvSpPr>
            <p:spPr>
              <a:xfrm rot="10800000" flipV="1">
                <a:off x="7272181" y="-139846"/>
                <a:ext cx="369991" cy="724831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A306C27E-0690-FB40-8015-2D1FE5DCC24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7513221" y="-128960"/>
                <a:ext cx="2269067" cy="802298"/>
                <a:chOff x="7226377" y="-62341"/>
                <a:chExt cx="2497667" cy="883127"/>
              </a:xfrm>
            </p:grpSpPr>
            <p:sp>
              <p:nvSpPr>
                <p:cNvPr id="52" name="橢圓 51">
                  <a:extLst>
                    <a:ext uri="{FF2B5EF4-FFF2-40B4-BE49-F238E27FC236}">
                      <a16:creationId xmlns:a16="http://schemas.microsoft.com/office/drawing/2014/main" id="{69D4207E-EB28-0340-A4F9-E66DA8CF108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7467600" y="244786"/>
                  <a:ext cx="576000" cy="57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pic>
              <p:nvPicPr>
                <p:cNvPr id="53" name="圖片 52">
                  <a:extLst>
                    <a:ext uri="{FF2B5EF4-FFF2-40B4-BE49-F238E27FC236}">
                      <a16:creationId xmlns:a16="http://schemas.microsoft.com/office/drawing/2014/main" id="{4BCAEF5F-BA53-C148-935B-F84BB81A8D5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6377" y="-62341"/>
                  <a:ext cx="2497667" cy="74557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80137B-87DA-854E-955F-A3881A67CB83}"/>
              </a:ext>
            </a:extLst>
          </p:cNvPr>
          <p:cNvSpPr txBox="1"/>
          <p:nvPr userDrawn="1"/>
        </p:nvSpPr>
        <p:spPr>
          <a:xfrm>
            <a:off x="328572" y="6513611"/>
            <a:ext cx="428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err="1" smtClean="0">
                <a:solidFill>
                  <a:schemeClr val="bg1"/>
                </a:solidFill>
              </a:rPr>
              <a:t>Hsuan</a:t>
            </a:r>
            <a:r>
              <a:rPr lang="en-US" altLang="zh-TW" sz="1400" b="1" dirty="0" smtClean="0">
                <a:solidFill>
                  <a:schemeClr val="bg1"/>
                </a:solidFill>
              </a:rPr>
              <a:t>-Wen Lu, </a:t>
            </a:r>
            <a:r>
              <a:rPr lang="en-US" altLang="zh-TW" sz="1400" b="1" dirty="0">
                <a:solidFill>
                  <a:schemeClr val="bg1"/>
                </a:solidFill>
              </a:rPr>
              <a:t>National Cheng Kung University</a:t>
            </a:r>
            <a:endParaRPr kumimoji="1" lang="zh-TW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C545-FEC2-9146-8E23-989082591332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996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D00-43D8-B142-8592-0FF62976257B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96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1EAB-B6DA-2349-879A-D4B03038EAE6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776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5C9A3-A246-6E42-B3F4-0E6AE2ED7F2C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319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466C-AF51-BD43-8CAA-EB6605C51194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14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2194-A0F4-A24D-AAD4-D2F8EE2A0C22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396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D095-061A-5841-A573-7B694A9EB025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5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331E0-6166-CD48-B2E4-A52806A1172B}" type="datetime1">
              <a:rPr lang="zh-TW" altLang="en-US" smtClean="0"/>
              <a:t>2019/6/18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CDFD-9B20-4A44-8E30-A493ABD9DB17}" type="slidenum">
              <a:rPr lang="zh-TW" altLang="en-US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429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5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3467100" y="4876800"/>
            <a:ext cx="2971800" cy="76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5782" tIns="47891" rIns="95782" bIns="47891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Presenter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盧宣文、何杰穎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Date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2019/06/18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328F80-8E18-8D4D-8769-10F2359C140D}"/>
              </a:ext>
            </a:extLst>
          </p:cNvPr>
          <p:cNvSpPr/>
          <p:nvPr/>
        </p:nvSpPr>
        <p:spPr>
          <a:xfrm>
            <a:off x="914400" y="1371600"/>
            <a:ext cx="8077200" cy="221133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DFKai-SB" panose="03000509000000000000" pitchFamily="65" charset="-120"/>
                <a:ea typeface="DFKai-SB" panose="03000509000000000000" pitchFamily="65" charset="-120"/>
              </a:rPr>
              <a:t>污染監控</a:t>
            </a:r>
            <a:endParaRPr lang="en-US" altLang="zh-TW" sz="3600" dirty="0" smtClean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566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2</a:t>
            </a:fld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4724400" y="914400"/>
            <a:ext cx="4953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台積電、華邦電、群創、日月光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，上述幾間公司相信大家常常在新聞版面看到，大家都知道這些公司位於科學園區內，也都知道科學園區的從業人員擁有不錯的薪水與待遇，但這些公司同時也</a:t>
            </a:r>
            <a:r>
              <a:rPr lang="zh-TW" altLang="en-US" b="1" dirty="0" smtClean="0">
                <a:solidFill>
                  <a:srgbClr val="FF2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大量耗費水資源與造成水汙染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群創為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，一個廠區每日排放廢水量約</a:t>
            </a:r>
            <a:r>
              <a:rPr lang="en-US" altLang="zh-TW" b="1" dirty="0" smtClean="0">
                <a:solidFill>
                  <a:srgbClr val="FF2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solidFill>
                  <a:srgbClr val="FF2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萬噸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，同時間，全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台用水量最高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縣市台北，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每人日均用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水量</a:t>
            </a:r>
            <a:r>
              <a:rPr lang="en-US" altLang="zh-TW" b="1" dirty="0" smtClean="0">
                <a:solidFill>
                  <a:srgbClr val="FF2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333</a:t>
            </a:r>
            <a:r>
              <a:rPr lang="zh-TW" altLang="en-US" b="1" dirty="0" smtClean="0">
                <a:solidFill>
                  <a:srgbClr val="FF2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，可以想見，當這些公司廢水排放造成的汙染有多巨大。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科學園區的廢水排放標準主要是針對各種重金屬、氨氮、硝酸鹽氮等污染物有明確的規範，加上因為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看見台灣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讓大家對水汙染議題開始關心。因此希望能讓一般民眾即時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追蹤各區域水質汙染的情形也可以查看不同時段的歷史資料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，最終目標能夠與環保局連線即時通報。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4800" y="762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4123516" cy="2438400"/>
          </a:xfrm>
          <a:prstGeom prst="rect">
            <a:avLst/>
          </a:prstGeom>
        </p:spPr>
      </p:pic>
      <p:pic>
        <p:nvPicPr>
          <p:cNvPr id="2050" name="Picture 2" descr="ãåç§ æ°´æ±æ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" y="3544669"/>
            <a:ext cx="4129299" cy="239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04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3</a:t>
            </a:fld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2231338" cy="39624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4800" y="762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90800" y="1143000"/>
            <a:ext cx="2232000" cy="3960000"/>
            <a:chOff x="1632" y="720"/>
            <a:chExt cx="1392" cy="249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32" y="720"/>
              <a:ext cx="1392" cy="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720"/>
              <a:ext cx="1394" cy="2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143000"/>
            <a:ext cx="2229986" cy="39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04" y="1143000"/>
            <a:ext cx="222998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CDFD-9B20-4A44-8E30-A493ABD9DB17}" type="slidenum">
              <a:rPr lang="zh-TW" altLang="en-US" smtClean="0"/>
              <a:pPr/>
              <a:t>4</a:t>
            </a:fld>
            <a:endParaRPr lang="en-US" altLang="zh-TW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09600" y="1143000"/>
            <a:ext cx="2666306" cy="4733926"/>
            <a:chOff x="577" y="-2355"/>
            <a:chExt cx="5086" cy="903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7" y="-2355"/>
              <a:ext cx="5086" cy="9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" y="-2355"/>
              <a:ext cx="5093" cy="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3581400" y="1143000"/>
            <a:ext cx="4953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目前已經有廠商代理能夠即時監測的系統，但是僅限於各公司內部，且並非每間公司都使用同一套系統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，且管理局目前沒有整合各家公司的即時資料，僅能每週抽驗來管控水質，也因為如此才會發生日月光的事件，高雄的水目前還是五顏六色。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希望未來能夠完善整個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及連結資料庫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讓使用者在這個點看到水的顏色就能夠在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中顯示可能是哪一間公司排放的，讓環保局有實質的功能。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4800" y="762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</p:spTree>
    <p:extLst>
      <p:ext uri="{BB962C8B-B14F-4D97-AF65-F5344CB8AC3E}">
        <p14:creationId xmlns:p14="http://schemas.microsoft.com/office/powerpoint/2010/main" val="13269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E328F80-8E18-8D4D-8769-10F2359C140D}"/>
              </a:ext>
            </a:extLst>
          </p:cNvPr>
          <p:cNvSpPr/>
          <p:nvPr/>
        </p:nvSpPr>
        <p:spPr>
          <a:xfrm>
            <a:off x="2057400" y="2095500"/>
            <a:ext cx="5791200" cy="1143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your listening</a:t>
            </a:r>
            <a:endParaRPr kumimoji="1" lang="zh-TW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52903</TotalTime>
  <Words>318</Words>
  <Application>Microsoft Office PowerPoint</Application>
  <PresentationFormat>A4 紙張 (210x297 公釐)</PresentationFormat>
  <Paragraphs>17</Paragraphs>
  <Slides>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微軟正黑體</vt:lpstr>
      <vt:lpstr>新細明體</vt:lpstr>
      <vt:lpstr>DFKai-SB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POLAb_Template</dc:title>
  <dc:creator>Prof CYLee</dc:creator>
  <cp:lastModifiedBy>盧宣文</cp:lastModifiedBy>
  <cp:revision>2398</cp:revision>
  <cp:lastPrinted>2019-05-15T10:10:13Z</cp:lastPrinted>
  <dcterms:created xsi:type="dcterms:W3CDTF">2006-08-16T00:00:00Z</dcterms:created>
  <dcterms:modified xsi:type="dcterms:W3CDTF">2019-06-18T15:27:03Z</dcterms:modified>
</cp:coreProperties>
</file>